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56" r:id="rId3"/>
    <p:sldId id="258" r:id="rId4"/>
    <p:sldId id="268" r:id="rId5"/>
    <p:sldId id="260" r:id="rId6"/>
    <p:sldId id="264" r:id="rId7"/>
    <p:sldId id="269" r:id="rId8"/>
    <p:sldId id="265" r:id="rId9"/>
    <p:sldId id="261" r:id="rId10"/>
    <p:sldId id="271" r:id="rId11"/>
    <p:sldId id="274" r:id="rId12"/>
    <p:sldId id="262" r:id="rId13"/>
    <p:sldId id="263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800080"/>
    <a:srgbClr val="CC00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13" autoAdjust="0"/>
  </p:normalViewPr>
  <p:slideViewPr>
    <p:cSldViewPr>
      <p:cViewPr>
        <p:scale>
          <a:sx n="80" d="100"/>
          <a:sy n="80" d="100"/>
        </p:scale>
        <p:origin x="-152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64129-813C-4276-8622-C71C2C4DCABA}" type="datetimeFigureOut">
              <a:rPr lang="en-GB" smtClean="0"/>
              <a:t>08/06/2020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59069-6AC5-4EAC-B154-59A70A1F3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878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For</a:t>
            </a:r>
            <a:r>
              <a:rPr lang="en-GB" baseline="0" dirty="0" smtClean="0"/>
              <a:t> </a:t>
            </a:r>
            <a:r>
              <a:rPr lang="en-GB" dirty="0" smtClean="0"/>
              <a:t>singing in a round, first person (or group) starts and then the second person (or group) starts </a:t>
            </a:r>
            <a:r>
              <a:rPr lang="en-GB" baseline="0" dirty="0" smtClean="0"/>
              <a:t>after the first person (or group) has sung </a:t>
            </a:r>
            <a:r>
              <a:rPr lang="en-GB" i="1" baseline="0" dirty="0" smtClean="0"/>
              <a:t>A pizza hut, a pizza hut, Kentucky fried chicken and a pizza hut</a:t>
            </a:r>
            <a:r>
              <a:rPr lang="en-GB" i="0" baseline="0" dirty="0" smtClean="0"/>
              <a:t> twice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When counting</a:t>
            </a:r>
            <a:r>
              <a:rPr lang="en-GB" baseline="0" dirty="0" smtClean="0"/>
              <a:t> the syllable, ask the children to clap each line and count the claps</a:t>
            </a:r>
          </a:p>
          <a:p>
            <a:r>
              <a:rPr lang="en-GB" i="1" baseline="0" dirty="0" smtClean="0"/>
              <a:t>A Pizza Hut		4 syllables</a:t>
            </a:r>
          </a:p>
          <a:p>
            <a:r>
              <a:rPr lang="en-GB" i="1" baseline="0" dirty="0" smtClean="0"/>
              <a:t>Kentucky Fried Chicken	6 syllables</a:t>
            </a:r>
          </a:p>
          <a:p>
            <a:r>
              <a:rPr lang="en-GB" i="1" baseline="0" dirty="0" smtClean="0"/>
              <a:t>McDonalds		3 syllables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59069-6AC5-4EAC-B154-59A70A1F3E6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816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59069-6AC5-4EAC-B154-59A70A1F3E6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820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59069-6AC5-4EAC-B154-59A70A1F3E6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753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59069-6AC5-4EAC-B154-59A70A1F3E6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435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59069-6AC5-4EAC-B154-59A70A1F3E6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05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will need to decide how you are going to</a:t>
            </a:r>
            <a:r>
              <a:rPr lang="en-GB" baseline="0" dirty="0" smtClean="0"/>
              <a:t> start your “pizza music”, either start altogether or start with the “dough” first and then gradually add the toppings on one at a time. Decide how many times you are going to say /play you’re the parts all together and then decide how you are going to stop. Maybe one of you could be the leader and give everyone a signal when to start and when t stop.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59069-6AC5-4EAC-B154-59A70A1F3E6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234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59069-6AC5-4EAC-B154-59A70A1F3E6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095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600" dirty="0" smtClean="0">
                <a:solidFill>
                  <a:schemeClr val="bg1"/>
                </a:solidFill>
              </a:rPr>
              <a:t>Keep Calm and </a:t>
            </a:r>
            <a:br>
              <a:rPr lang="en-GB" sz="6600" dirty="0" smtClean="0">
                <a:solidFill>
                  <a:schemeClr val="bg1"/>
                </a:solidFill>
              </a:rPr>
            </a:br>
            <a:r>
              <a:rPr lang="en-GB" sz="6600" dirty="0" smtClean="0">
                <a:solidFill>
                  <a:schemeClr val="bg1"/>
                </a:solidFill>
              </a:rPr>
              <a:t>Make Music</a:t>
            </a: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 smtClean="0">
                <a:solidFill>
                  <a:schemeClr val="bg1"/>
                </a:solidFill>
              </a:rPr>
              <a:t>Weekly Wonder</a:t>
            </a:r>
          </a:p>
          <a:p>
            <a:r>
              <a:rPr lang="en-GB" sz="3600" dirty="0" smtClean="0">
                <a:solidFill>
                  <a:schemeClr val="bg1"/>
                </a:solidFill>
              </a:rPr>
              <a:t>Getting Creative with a Song </a:t>
            </a:r>
            <a:r>
              <a:rPr lang="en-GB" sz="3600" dirty="0" smtClean="0">
                <a:solidFill>
                  <a:schemeClr val="bg1"/>
                </a:solidFill>
              </a:rPr>
              <a:t> </a:t>
            </a:r>
            <a:endParaRPr lang="en-GB" sz="3600" dirty="0" smtClean="0">
              <a:solidFill>
                <a:schemeClr val="bg1"/>
              </a:solidFill>
            </a:endParaRPr>
          </a:p>
          <a:p>
            <a:r>
              <a:rPr lang="en-GB" sz="3600" dirty="0" smtClean="0">
                <a:solidFill>
                  <a:schemeClr val="bg1"/>
                </a:solidFill>
              </a:rPr>
              <a:t>Pizza </a:t>
            </a:r>
            <a:r>
              <a:rPr lang="en-GB" sz="3600" dirty="0" smtClean="0">
                <a:solidFill>
                  <a:schemeClr val="bg1"/>
                </a:solidFill>
              </a:rPr>
              <a:t>Hut - KS2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E:\HMS\Images\Logos\HMS logo White and Colour no fi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641" y="116633"/>
            <a:ext cx="1426343" cy="239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HMS\Images\Logos\HCC Logo White and Colo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805266"/>
            <a:ext cx="2592658" cy="68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74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GB" sz="2000" dirty="0"/>
              <a:t>Try this </a:t>
            </a:r>
            <a:r>
              <a:rPr lang="en-GB" sz="2000" dirty="0" smtClean="0"/>
              <a:t>sweetie rhythm </a:t>
            </a:r>
            <a:r>
              <a:rPr lang="en-GB" sz="2000" dirty="0"/>
              <a:t>pattern – give yourself a steady beat count of 4 beats before you </a:t>
            </a:r>
            <a:r>
              <a:rPr lang="en-GB" sz="2000" dirty="0" smtClean="0"/>
              <a:t>start to say / chant the words in grid 1 line by line and then clap or play the same rhythm pattern following the X notation in grid 2 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smtClean="0"/>
              <a:t>Grid 1 – word rhythm pattern (read line by line)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Grid 2 – same rhythm written using </a:t>
            </a:r>
            <a:r>
              <a:rPr lang="en-GB" sz="2000" dirty="0" err="1"/>
              <a:t>X</a:t>
            </a:r>
            <a:r>
              <a:rPr lang="en-GB" sz="2000" dirty="0" err="1" smtClean="0"/>
              <a:t>s</a:t>
            </a:r>
            <a:endParaRPr lang="en-GB" sz="2000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653316"/>
              </p:ext>
            </p:extLst>
          </p:nvPr>
        </p:nvGraphicFramePr>
        <p:xfrm>
          <a:off x="609600" y="2057400"/>
          <a:ext cx="822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37160">
                <a:tc>
                  <a:txBody>
                    <a:bodyPr/>
                    <a:lstStyle/>
                    <a:p>
                      <a:r>
                        <a:rPr lang="en-GB" dirty="0" smtClean="0"/>
                        <a:t>Count      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ber-ry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sh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straw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ber-ry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sh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fiz-zy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co-la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bot-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tle</a:t>
                      </a:r>
                      <a:endParaRPr lang="en-GB" dirty="0"/>
                    </a:p>
                  </a:txBody>
                  <a:tcPr/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ber-ry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sh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0066778"/>
              </p:ext>
            </p:extLst>
          </p:nvPr>
        </p:nvGraphicFramePr>
        <p:xfrm>
          <a:off x="609600" y="4648200"/>
          <a:ext cx="822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20040">
                <a:tc>
                  <a:txBody>
                    <a:bodyPr/>
                    <a:lstStyle/>
                    <a:p>
                      <a:r>
                        <a:rPr lang="en-GB" dirty="0" smtClean="0"/>
                        <a:t>Count      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  </a:t>
                      </a:r>
                      <a:r>
                        <a:rPr lang="en-GB" dirty="0" err="1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sh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 </a:t>
                      </a:r>
                      <a:r>
                        <a:rPr lang="en-GB" dirty="0" err="1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sh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 </a:t>
                      </a:r>
                      <a:r>
                        <a:rPr lang="en-GB" dirty="0" err="1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</a:t>
                      </a:r>
                      <a:r>
                        <a:rPr lang="en-GB" dirty="0" err="1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 </a:t>
                      </a:r>
                      <a:r>
                        <a:rPr lang="en-GB" dirty="0" err="1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sh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17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000" dirty="0" smtClean="0"/>
              <a:t>Here is a blank grid for you to print out and fill in - look back at slide 10 to check how to write each sweetie in the grid – use the words or try using </a:t>
            </a:r>
            <a:r>
              <a:rPr lang="en-GB" sz="2000" dirty="0" err="1" smtClean="0"/>
              <a:t>Xs</a:t>
            </a:r>
            <a:r>
              <a:rPr lang="en-GB" sz="2000" dirty="0" smtClean="0"/>
              <a:t> (clue you need one X for each syllable except “marsh” which needs a long line across count 1 and 2)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Use the grid to write a new sweetie chant</a:t>
            </a:r>
          </a:p>
          <a:p>
            <a:pPr marL="0" indent="0">
              <a:buNone/>
            </a:pPr>
            <a:r>
              <a:rPr lang="en-GB" sz="2000" dirty="0" smtClean="0"/>
              <a:t>Choose one sweetie for each line and then read down the grid line by line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Practise chanting along to a beat and perform it like a rap</a:t>
            </a:r>
          </a:p>
          <a:p>
            <a:pPr marL="0" indent="0">
              <a:buNone/>
            </a:pPr>
            <a:r>
              <a:rPr lang="en-GB" sz="2000" dirty="0" smtClean="0"/>
              <a:t>You can perform this rhythmic rap all by yourself as a solo</a:t>
            </a:r>
            <a:endParaRPr lang="en-GB" sz="2000" dirty="0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0285803"/>
              </p:ext>
            </p:extLst>
          </p:nvPr>
        </p:nvGraphicFramePr>
        <p:xfrm>
          <a:off x="533400" y="2438400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48640">
                <a:tc>
                  <a:txBody>
                    <a:bodyPr/>
                    <a:lstStyle/>
                    <a:p>
                      <a:r>
                        <a:rPr lang="en-GB" dirty="0" smtClean="0"/>
                        <a:t>Count      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C:\Users\HMS\AppData\Local\Microsoft\Windows\INetCache\IE\5BD2DBGR\singer-cartoon-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334000"/>
            <a:ext cx="1524000" cy="1376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83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Take it a little further…with </a:t>
            </a:r>
            <a:r>
              <a:rPr lang="en-GB" dirty="0" smtClean="0"/>
              <a:t>layers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55000" lnSpcReduction="20000"/>
          </a:bodyPr>
          <a:lstStyle/>
          <a:p>
            <a:r>
              <a:rPr lang="en-GB" sz="3400" dirty="0" smtClean="0"/>
              <a:t>Create your own “Pizza </a:t>
            </a:r>
            <a:r>
              <a:rPr lang="en-GB" sz="3400" dirty="0"/>
              <a:t>music” </a:t>
            </a:r>
            <a:r>
              <a:rPr lang="en-GB" sz="3400" dirty="0" smtClean="0"/>
              <a:t>by layering up your sounds or rhythms</a:t>
            </a:r>
          </a:p>
          <a:p>
            <a:endParaRPr lang="en-GB" sz="3400" dirty="0" smtClean="0"/>
          </a:p>
          <a:p>
            <a:r>
              <a:rPr lang="en-GB" sz="3400" dirty="0" smtClean="0"/>
              <a:t>Choose a sound to be your “dough” – this should be a steady beat played by one person or group e.g. </a:t>
            </a:r>
            <a:r>
              <a:rPr lang="en-GB" sz="3400" i="1" dirty="0" err="1" smtClean="0"/>
              <a:t>swee</a:t>
            </a:r>
            <a:r>
              <a:rPr lang="en-GB" sz="3400" i="1" dirty="0" smtClean="0"/>
              <a:t>-ties </a:t>
            </a:r>
            <a:r>
              <a:rPr lang="en-GB" sz="3400" i="1" dirty="0" err="1" smtClean="0"/>
              <a:t>swee</a:t>
            </a:r>
            <a:r>
              <a:rPr lang="en-GB" sz="3400" i="1" dirty="0" smtClean="0"/>
              <a:t>-ties</a:t>
            </a:r>
          </a:p>
          <a:p>
            <a:endParaRPr lang="en-GB" sz="3400" i="1" dirty="0" smtClean="0"/>
          </a:p>
          <a:p>
            <a:r>
              <a:rPr lang="en-GB" sz="3400" dirty="0" smtClean="0"/>
              <a:t>Choose one of your rhythms / sounds to become the first “topping” </a:t>
            </a:r>
            <a:r>
              <a:rPr lang="en-GB" sz="3400" dirty="0"/>
              <a:t>(</a:t>
            </a:r>
            <a:r>
              <a:rPr lang="en-GB" sz="3400" dirty="0" smtClean="0"/>
              <a:t>layer) and play it on the top of your “dough” e.g. </a:t>
            </a:r>
            <a:r>
              <a:rPr lang="en-GB" sz="3400" i="1" dirty="0" smtClean="0"/>
              <a:t>marsh mal-low</a:t>
            </a:r>
          </a:p>
          <a:p>
            <a:endParaRPr lang="en-GB" sz="3400" dirty="0" smtClean="0"/>
          </a:p>
          <a:p>
            <a:r>
              <a:rPr lang="en-GB" sz="3400" dirty="0" smtClean="0"/>
              <a:t>Next layer on another rhythm / sound to create a third “topping” e.g. </a:t>
            </a:r>
            <a:r>
              <a:rPr lang="en-GB" sz="3400" i="1" dirty="0" smtClean="0"/>
              <a:t>mi-</a:t>
            </a:r>
            <a:r>
              <a:rPr lang="en-GB" sz="3400" i="1" dirty="0" err="1" smtClean="0"/>
              <a:t>ni</a:t>
            </a:r>
            <a:r>
              <a:rPr lang="en-GB" sz="3400" i="1" dirty="0" smtClean="0"/>
              <a:t> choc-late eggs</a:t>
            </a:r>
          </a:p>
          <a:p>
            <a:endParaRPr lang="en-GB" sz="3400" dirty="0" smtClean="0"/>
          </a:p>
          <a:p>
            <a:r>
              <a:rPr lang="en-GB" sz="3400" dirty="0" smtClean="0"/>
              <a:t>You will need two people to help you perform these three different layers or parts all at the same time (one layer each)</a:t>
            </a:r>
          </a:p>
          <a:p>
            <a:endParaRPr lang="en-GB" sz="3400" dirty="0" smtClean="0"/>
          </a:p>
          <a:p>
            <a:r>
              <a:rPr lang="en-GB" sz="3400" dirty="0" smtClean="0"/>
              <a:t>Rehearse  and perform it together</a:t>
            </a:r>
          </a:p>
          <a:p>
            <a:endParaRPr lang="en-GB" sz="3400" dirty="0" smtClean="0"/>
          </a:p>
          <a:p>
            <a:r>
              <a:rPr lang="en-GB" sz="3400" dirty="0" smtClean="0"/>
              <a:t>If you can, record it on an iPad and watch it back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087" y="5079129"/>
            <a:ext cx="19716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85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1"/>
            <a:ext cx="1981200" cy="120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r>
              <a:rPr lang="en-GB" dirty="0" smtClean="0"/>
              <a:t>You could notate it like this…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871560"/>
              </p:ext>
            </p:extLst>
          </p:nvPr>
        </p:nvGraphicFramePr>
        <p:xfrm>
          <a:off x="1981200" y="1600200"/>
          <a:ext cx="48768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</a:tblGrid>
              <a:tr h="43815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mi-</a:t>
                      </a:r>
                      <a:r>
                        <a:rPr lang="en-GB" dirty="0" err="1" smtClean="0"/>
                        <a:t>ni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choc’late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eggs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sh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jel-ly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beans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jel-ly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beans</a:t>
                      </a:r>
                      <a:endParaRPr lang="en-GB" dirty="0"/>
                    </a:p>
                  </a:txBody>
                  <a:tcPr/>
                </a:tc>
              </a:tr>
              <a:tr h="43815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swee</a:t>
                      </a:r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swee</a:t>
                      </a:r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ties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626963"/>
              </p:ext>
            </p:extLst>
          </p:nvPr>
        </p:nvGraphicFramePr>
        <p:xfrm>
          <a:off x="1981200" y="3826193"/>
          <a:ext cx="4876800" cy="1975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</a:tblGrid>
              <a:tr h="48875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4955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</a:t>
                      </a:r>
                      <a:r>
                        <a:rPr lang="en-GB" dirty="0" err="1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</a:t>
                      </a:r>
                      <a:r>
                        <a:rPr lang="en-GB" dirty="0" err="1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sh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4955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</a:t>
                      </a:r>
                      <a:r>
                        <a:rPr lang="en-GB" dirty="0" err="1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</a:t>
                      </a:r>
                      <a:r>
                        <a:rPr lang="en-GB" dirty="0" err="1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</a:tr>
              <a:tr h="4955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Image result for sweeties carto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441" y="4495800"/>
            <a:ext cx="1545559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HMS\AppData\Local\Microsoft\Windows\INetCache\IE\5BD2DBGR\candy-146690_960_72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67523" y="5415147"/>
            <a:ext cx="515407" cy="51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MS\AppData\Local\Microsoft\Windows\INetCache\IE\5BD2DBGR\candy-146690_960_72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19" y="5365721"/>
            <a:ext cx="515407" cy="51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MS\AppData\Local\Microsoft\Windows\INetCache\IE\5KM4N2TV\mini-chocolate-easter-eggs-13039620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21" y="4231640"/>
            <a:ext cx="792480" cy="52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HMS\AppData\Local\Microsoft\Windows\INetCache\IE\5BD2DBGR\jelly-beans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22" y="4815166"/>
            <a:ext cx="990599" cy="450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19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2000" dirty="0" smtClean="0"/>
              <a:t>Here is a blank grid for you to print out and fill in - look back at slide 13 to check how to write each sweetie in the grid. You could use some different sweets e.g. </a:t>
            </a:r>
            <a:r>
              <a:rPr lang="en-GB" sz="2000" dirty="0" err="1" smtClean="0"/>
              <a:t>sher</a:t>
            </a:r>
            <a:r>
              <a:rPr lang="en-GB" sz="2000" dirty="0" smtClean="0"/>
              <a:t>-bet dib dab or rasp-</a:t>
            </a:r>
            <a:r>
              <a:rPr lang="en-GB" sz="2000" dirty="0" err="1" smtClean="0"/>
              <a:t>ber</a:t>
            </a:r>
            <a:r>
              <a:rPr lang="en-GB" sz="2000" dirty="0" smtClean="0"/>
              <a:t>-</a:t>
            </a:r>
            <a:r>
              <a:rPr lang="en-GB" sz="2000" dirty="0" err="1" smtClean="0"/>
              <a:t>ry</a:t>
            </a:r>
            <a:r>
              <a:rPr lang="en-GB" sz="2000" dirty="0" smtClean="0"/>
              <a:t> bon </a:t>
            </a:r>
            <a:r>
              <a:rPr lang="en-GB" sz="2000" dirty="0" err="1" smtClean="0"/>
              <a:t>bon</a:t>
            </a:r>
            <a:r>
              <a:rPr lang="en-GB" sz="2000" dirty="0" smtClean="0"/>
              <a:t> (use an X for each syllable and don’t put more than two </a:t>
            </a:r>
            <a:r>
              <a:rPr lang="en-GB" sz="2000" dirty="0" err="1" smtClean="0"/>
              <a:t>Xs</a:t>
            </a:r>
            <a:r>
              <a:rPr lang="en-GB" sz="2000" dirty="0" smtClean="0"/>
              <a:t> in a box)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dirty="0" smtClean="0"/>
              <a:t>Use a grid to write your own layered “pizza” music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                                                                                                                                               You will need at least two other people to perform your </a:t>
            </a:r>
          </a:p>
          <a:p>
            <a:pPr marL="0" indent="0">
              <a:buNone/>
            </a:pPr>
            <a:r>
              <a:rPr lang="en-GB" sz="2000" dirty="0" smtClean="0"/>
              <a:t>3 layered “pizza” music with you</a:t>
            </a:r>
          </a:p>
          <a:p>
            <a:pPr marL="0" indent="0">
              <a:buNone/>
            </a:pPr>
            <a:r>
              <a:rPr lang="en-GB" sz="2000" dirty="0" smtClean="0"/>
              <a:t>Why not film yourselves and watch it back </a:t>
            </a:r>
          </a:p>
          <a:p>
            <a:pPr marL="0" indent="0">
              <a:buNone/>
            </a:pPr>
            <a:r>
              <a:rPr lang="en-GB" sz="2000" dirty="0" smtClean="0"/>
              <a:t>How did it sound?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876205"/>
              </p:ext>
            </p:extLst>
          </p:nvPr>
        </p:nvGraphicFramePr>
        <p:xfrm>
          <a:off x="609600" y="2057400"/>
          <a:ext cx="82296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42950">
                <a:tc>
                  <a:txBody>
                    <a:bodyPr/>
                    <a:lstStyle/>
                    <a:p>
                      <a:r>
                        <a:rPr lang="en-GB" dirty="0" smtClean="0"/>
                        <a:t>Count      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4" descr="C:\Users\HMS\AppData\Local\Microsoft\Windows\INetCache\IE\5KM4N2TV\karaok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047192"/>
            <a:ext cx="1981200" cy="182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99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ee the sourc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665"/>
            <a:ext cx="9275233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Getting Creative with a Song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64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276225"/>
            <a:ext cx="7908925" cy="81253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Pizza Hut</a:t>
            </a:r>
            <a:br>
              <a:rPr lang="en-GB" dirty="0" smtClean="0"/>
            </a:br>
            <a:r>
              <a:rPr lang="en-GB" sz="2000" dirty="0" smtClean="0"/>
              <a:t>duration &amp; texture</a:t>
            </a:r>
            <a:endParaRPr lang="en-GB" dirty="0"/>
          </a:p>
        </p:txBody>
      </p:sp>
      <p:pic>
        <p:nvPicPr>
          <p:cNvPr id="2050" name="Picture 2" descr="See the source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76800"/>
            <a:ext cx="2743200" cy="128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5530">
            <a:off x="7259842" y="105189"/>
            <a:ext cx="1632006" cy="164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Sing the song until you are confident with how it goes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Add some actions for each of the lines	</a:t>
            </a:r>
          </a:p>
          <a:p>
            <a:pPr lvl="1"/>
            <a:r>
              <a:rPr lang="en-GB" dirty="0" smtClean="0"/>
              <a:t>A Pizza </a:t>
            </a:r>
            <a:r>
              <a:rPr lang="en-GB" dirty="0"/>
              <a:t>H</a:t>
            </a:r>
            <a:r>
              <a:rPr lang="en-GB" dirty="0" smtClean="0"/>
              <a:t>ut (draw a house in the air)</a:t>
            </a:r>
          </a:p>
          <a:p>
            <a:pPr lvl="1"/>
            <a:r>
              <a:rPr lang="en-GB" dirty="0" smtClean="0"/>
              <a:t>Kentucky Fried Chicken (flap arms like chicken wings)</a:t>
            </a:r>
          </a:p>
          <a:p>
            <a:pPr lvl="1"/>
            <a:r>
              <a:rPr lang="en-GB" dirty="0" smtClean="0"/>
              <a:t>McDonalds (draw the golden arches in the air)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When you feel very confident (and if there are enough of you) try singing it as a round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Count the syllables for each line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zza hut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828800" y="2606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93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270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Make it your own…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738" y="1354088"/>
            <a:ext cx="8209061" cy="4772075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2400" dirty="0" smtClean="0"/>
              <a:t>Think of a new topic e.g. Dinosaurs or Sweeties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dirty="0" smtClean="0"/>
              <a:t>Make up a new set of words for each line</a:t>
            </a:r>
          </a:p>
          <a:p>
            <a:pPr marL="857250" lvl="3" indent="0">
              <a:buNone/>
            </a:pPr>
            <a:r>
              <a:rPr lang="en-GB" dirty="0" smtClean="0"/>
              <a:t>Tri-</a:t>
            </a:r>
            <a:r>
              <a:rPr lang="en-GB" dirty="0" err="1" smtClean="0"/>
              <a:t>cer</a:t>
            </a:r>
            <a:r>
              <a:rPr lang="en-GB" dirty="0" smtClean="0"/>
              <a:t>-a-tops	   		      a strawberry lace</a:t>
            </a:r>
          </a:p>
          <a:p>
            <a:pPr marL="857250" lvl="3" indent="0">
              <a:buNone/>
            </a:pPr>
            <a:r>
              <a:rPr lang="en-GB" dirty="0" smtClean="0"/>
              <a:t>big long dip-lo-do-</a:t>
            </a:r>
            <a:r>
              <a:rPr lang="en-GB" dirty="0" err="1" smtClean="0"/>
              <a:t>cus</a:t>
            </a:r>
            <a:r>
              <a:rPr lang="en-GB" dirty="0" smtClean="0"/>
              <a:t>  		      fizzy cola bottle</a:t>
            </a:r>
          </a:p>
          <a:p>
            <a:pPr marL="857250" lvl="3" indent="0">
              <a:buNone/>
            </a:pPr>
            <a:r>
              <a:rPr lang="en-GB" dirty="0" smtClean="0"/>
              <a:t>a T-Rex				      marsh mallow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sz="2400" dirty="0" smtClean="0"/>
              <a:t>Sing your new version </a:t>
            </a:r>
          </a:p>
          <a:p>
            <a:r>
              <a:rPr lang="en-GB" sz="2400" dirty="0" smtClean="0"/>
              <a:t>Remember to clap the syllables to make sure they all fit</a:t>
            </a:r>
          </a:p>
          <a:p>
            <a:r>
              <a:rPr lang="en-GB" sz="2400" dirty="0" smtClean="0"/>
              <a:t>Add your own actions</a:t>
            </a:r>
          </a:p>
          <a:p>
            <a:r>
              <a:rPr lang="en-GB" sz="2400" dirty="0" smtClean="0"/>
              <a:t>Ask a family member or friend to make up their own version</a:t>
            </a:r>
          </a:p>
          <a:p>
            <a:r>
              <a:rPr lang="en-GB" sz="2400" dirty="0" smtClean="0"/>
              <a:t>Perform them at home or to a relative on a video call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10" y="2232412"/>
            <a:ext cx="533400" cy="53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3909">
            <a:off x="584437" y="2837123"/>
            <a:ext cx="726958" cy="73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51386"/>
            <a:ext cx="1295400" cy="879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193" y="1997849"/>
            <a:ext cx="1709737" cy="120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398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083" y="33647"/>
            <a:ext cx="1172225" cy="134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Take it a little further…with sounds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2755"/>
            <a:ext cx="8229600" cy="4830763"/>
          </a:xfrm>
        </p:spPr>
        <p:txBody>
          <a:bodyPr>
            <a:normAutofit fontScale="62500" lnSpcReduction="20000"/>
          </a:bodyPr>
          <a:lstStyle/>
          <a:p>
            <a:endParaRPr lang="en-GB" dirty="0"/>
          </a:p>
          <a:p>
            <a:r>
              <a:rPr lang="en-GB" dirty="0" smtClean="0"/>
              <a:t>Explore some sound </a:t>
            </a:r>
            <a:r>
              <a:rPr lang="en-GB" dirty="0"/>
              <a:t>effects for each of </a:t>
            </a:r>
            <a:r>
              <a:rPr lang="en-GB" dirty="0" smtClean="0"/>
              <a:t>the 3 </a:t>
            </a:r>
            <a:r>
              <a:rPr lang="en-GB" dirty="0"/>
              <a:t>different </a:t>
            </a:r>
            <a:r>
              <a:rPr lang="en-GB" dirty="0" smtClean="0"/>
              <a:t>ideas in your song using body / voice / instrumental sounds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e.g. 	Triceratops: make a vocal “horn” sound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Diplodocus: make a long, slow sound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T-Rex: make a scary / loud sound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Try making a hand action that shows the sound</a:t>
            </a:r>
          </a:p>
          <a:p>
            <a:r>
              <a:rPr lang="en-GB" dirty="0" smtClean="0"/>
              <a:t>Try drawing a symbol that represents each sound, e.g.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triceratops	diplodocus		T-Rex</a:t>
            </a:r>
          </a:p>
          <a:p>
            <a:endParaRPr lang="en-GB" dirty="0" smtClean="0"/>
          </a:p>
          <a:p>
            <a:r>
              <a:rPr lang="en-GB" dirty="0" smtClean="0"/>
              <a:t>Explore </a:t>
            </a:r>
            <a:r>
              <a:rPr lang="en-GB" dirty="0"/>
              <a:t>different arrangements / sequences </a:t>
            </a:r>
            <a:r>
              <a:rPr lang="en-GB" dirty="0" smtClean="0"/>
              <a:t>of these symbols to create some dinosaur music (see the next slide)</a:t>
            </a:r>
            <a:endParaRPr lang="en-GB" dirty="0"/>
          </a:p>
          <a:p>
            <a:endParaRPr lang="en-GB" dirty="0"/>
          </a:p>
        </p:txBody>
      </p:sp>
      <p:sp>
        <p:nvSpPr>
          <p:cNvPr id="4" name="Flowchart: Extract 3"/>
          <p:cNvSpPr/>
          <p:nvPr/>
        </p:nvSpPr>
        <p:spPr>
          <a:xfrm rot="16200000">
            <a:off x="1714500" y="4368287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048000" y="4455856"/>
            <a:ext cx="1905000" cy="1905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xplosion 2 5"/>
          <p:cNvSpPr/>
          <p:nvPr/>
        </p:nvSpPr>
        <p:spPr>
          <a:xfrm>
            <a:off x="5638800" y="4360606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32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623" y="301793"/>
            <a:ext cx="3048167" cy="112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Dinosaur music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Try playing this sequence: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And try playing this one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Now make up your own sequence </a:t>
            </a:r>
          </a:p>
          <a:p>
            <a:pPr marL="0" indent="0">
              <a:buNone/>
            </a:pPr>
            <a:r>
              <a:rPr lang="en-GB" dirty="0" smtClean="0"/>
              <a:t>(print and cut out the symbols on the next slide)</a:t>
            </a:r>
          </a:p>
          <a:p>
            <a:endParaRPr lang="en-GB" dirty="0"/>
          </a:p>
        </p:txBody>
      </p:sp>
      <p:sp>
        <p:nvSpPr>
          <p:cNvPr id="5" name="Flowchart: Extract 4"/>
          <p:cNvSpPr/>
          <p:nvPr/>
        </p:nvSpPr>
        <p:spPr>
          <a:xfrm rot="16200000">
            <a:off x="7772400" y="1428750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5800" y="1600200"/>
            <a:ext cx="1905000" cy="1905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Explosion 2 6"/>
          <p:cNvSpPr/>
          <p:nvPr/>
        </p:nvSpPr>
        <p:spPr>
          <a:xfrm>
            <a:off x="2925096" y="1504950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203722" y="1600200"/>
            <a:ext cx="1905000" cy="1905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lowchart: Extract 9"/>
          <p:cNvSpPr/>
          <p:nvPr/>
        </p:nvSpPr>
        <p:spPr>
          <a:xfrm rot="16200000">
            <a:off x="1843547" y="3467101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owchart: Extract 10"/>
          <p:cNvSpPr/>
          <p:nvPr/>
        </p:nvSpPr>
        <p:spPr>
          <a:xfrm rot="16200000">
            <a:off x="838200" y="3467100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xplosion 2 11"/>
          <p:cNvSpPr/>
          <p:nvPr/>
        </p:nvSpPr>
        <p:spPr>
          <a:xfrm>
            <a:off x="2925096" y="3543300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xplosion 2 12"/>
          <p:cNvSpPr/>
          <p:nvPr/>
        </p:nvSpPr>
        <p:spPr>
          <a:xfrm>
            <a:off x="7136990" y="3500285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029200" y="3638550"/>
            <a:ext cx="1905000" cy="1905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2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dirty="0" smtClean="0"/>
              <a:t>You could print this page (slide 8) and cut out the symbols and rearrange in a new sequence to perform </a:t>
            </a:r>
            <a:br>
              <a:rPr lang="en-GB" sz="2800" dirty="0" smtClean="0"/>
            </a:br>
            <a:r>
              <a:rPr lang="en-GB" sz="2700" dirty="0" smtClean="0"/>
              <a:t>(see the next slide for some ideas if you are stuck)</a:t>
            </a:r>
            <a:endParaRPr lang="en-GB" sz="27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9" name="Explosion 2 8"/>
          <p:cNvSpPr/>
          <p:nvPr/>
        </p:nvSpPr>
        <p:spPr>
          <a:xfrm>
            <a:off x="581025" y="5638800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xplosion 2 9"/>
          <p:cNvSpPr/>
          <p:nvPr/>
        </p:nvSpPr>
        <p:spPr>
          <a:xfrm>
            <a:off x="457200" y="4629150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xplosion 2 10"/>
          <p:cNvSpPr/>
          <p:nvPr/>
        </p:nvSpPr>
        <p:spPr>
          <a:xfrm>
            <a:off x="581025" y="3581400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xplosion 2 11"/>
          <p:cNvSpPr/>
          <p:nvPr/>
        </p:nvSpPr>
        <p:spPr>
          <a:xfrm>
            <a:off x="609600" y="2657475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xplosion 2 12"/>
          <p:cNvSpPr/>
          <p:nvPr/>
        </p:nvSpPr>
        <p:spPr>
          <a:xfrm>
            <a:off x="609600" y="1771650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Extract 13"/>
          <p:cNvSpPr/>
          <p:nvPr/>
        </p:nvSpPr>
        <p:spPr>
          <a:xfrm rot="16200000">
            <a:off x="3452966" y="1743075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Extract 14"/>
          <p:cNvSpPr/>
          <p:nvPr/>
        </p:nvSpPr>
        <p:spPr>
          <a:xfrm rot="16200000">
            <a:off x="3452966" y="2587108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Extract 15"/>
          <p:cNvSpPr/>
          <p:nvPr/>
        </p:nvSpPr>
        <p:spPr>
          <a:xfrm rot="16200000">
            <a:off x="3486764" y="4562475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Extract 16"/>
          <p:cNvSpPr/>
          <p:nvPr/>
        </p:nvSpPr>
        <p:spPr>
          <a:xfrm rot="16200000">
            <a:off x="3457882" y="3619500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Extract 17"/>
          <p:cNvSpPr/>
          <p:nvPr/>
        </p:nvSpPr>
        <p:spPr>
          <a:xfrm rot="16200000">
            <a:off x="3543607" y="5505449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410200" y="1866900"/>
            <a:ext cx="1981200" cy="2857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410200" y="2710933"/>
            <a:ext cx="1981200" cy="2857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410200" y="3695700"/>
            <a:ext cx="1981200" cy="2857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438775" y="4657725"/>
            <a:ext cx="1981200" cy="2857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438775" y="5619748"/>
            <a:ext cx="1981200" cy="2857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80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833" y="457200"/>
            <a:ext cx="3048167" cy="1120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86" y="304800"/>
            <a:ext cx="8229600" cy="1143000"/>
          </a:xfrm>
        </p:spPr>
        <p:txBody>
          <a:bodyPr/>
          <a:lstStyle/>
          <a:p>
            <a:r>
              <a:rPr lang="en-GB" dirty="0" smtClean="0"/>
              <a:t>Dinosaur Music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Try playing this sequence: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and try playing this one: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Now make up your own sequence</a:t>
            </a:r>
          </a:p>
          <a:p>
            <a:r>
              <a:rPr lang="en-GB" sz="2400" dirty="0" smtClean="0"/>
              <a:t>Play your new sequence</a:t>
            </a:r>
          </a:p>
          <a:p>
            <a:r>
              <a:rPr lang="en-GB" sz="2400" dirty="0" smtClean="0"/>
              <a:t>Can you play your sequence using some new sounds?</a:t>
            </a:r>
          </a:p>
          <a:p>
            <a:r>
              <a:rPr lang="en-GB" sz="2400" dirty="0" smtClean="0"/>
              <a:t>You could make up some new sounds using your body or home - made instruments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152400" y="2098264"/>
            <a:ext cx="1905000" cy="1905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owchart: Extract 4"/>
          <p:cNvSpPr/>
          <p:nvPr/>
        </p:nvSpPr>
        <p:spPr>
          <a:xfrm rot="16200000">
            <a:off x="2266643" y="1956617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xplosion 2 5"/>
          <p:cNvSpPr/>
          <p:nvPr/>
        </p:nvSpPr>
        <p:spPr>
          <a:xfrm>
            <a:off x="2847975" y="2003014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783086" y="2064156"/>
            <a:ext cx="1905000" cy="1905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Extract 7"/>
          <p:cNvSpPr/>
          <p:nvPr/>
        </p:nvSpPr>
        <p:spPr>
          <a:xfrm rot="16200000">
            <a:off x="6824816" y="1926814"/>
            <a:ext cx="381000" cy="533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xplosion 2 8"/>
          <p:cNvSpPr/>
          <p:nvPr/>
        </p:nvSpPr>
        <p:spPr>
          <a:xfrm>
            <a:off x="7355144" y="2003014"/>
            <a:ext cx="18288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xplosion 2 9"/>
          <p:cNvSpPr/>
          <p:nvPr/>
        </p:nvSpPr>
        <p:spPr>
          <a:xfrm>
            <a:off x="6748616" y="3303281"/>
            <a:ext cx="11430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owchart: Extract 10"/>
          <p:cNvSpPr/>
          <p:nvPr/>
        </p:nvSpPr>
        <p:spPr>
          <a:xfrm rot="16200000">
            <a:off x="5849579" y="3283003"/>
            <a:ext cx="190500" cy="421558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495800" y="3388410"/>
            <a:ext cx="1096297" cy="1905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Extract 12"/>
          <p:cNvSpPr/>
          <p:nvPr/>
        </p:nvSpPr>
        <p:spPr>
          <a:xfrm rot="16200000">
            <a:off x="6343957" y="3287295"/>
            <a:ext cx="190500" cy="421558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xplosion 2 13"/>
          <p:cNvSpPr/>
          <p:nvPr/>
        </p:nvSpPr>
        <p:spPr>
          <a:xfrm>
            <a:off x="7891616" y="3269473"/>
            <a:ext cx="11430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276600" y="3388410"/>
            <a:ext cx="1096297" cy="1905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Extract 15"/>
          <p:cNvSpPr/>
          <p:nvPr/>
        </p:nvSpPr>
        <p:spPr>
          <a:xfrm rot="16200000">
            <a:off x="2878394" y="3271985"/>
            <a:ext cx="190500" cy="421558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Extract 16"/>
          <p:cNvSpPr/>
          <p:nvPr/>
        </p:nvSpPr>
        <p:spPr>
          <a:xfrm rot="16200000">
            <a:off x="2417814" y="3256321"/>
            <a:ext cx="190500" cy="421558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Explosion 2 17"/>
          <p:cNvSpPr/>
          <p:nvPr/>
        </p:nvSpPr>
        <p:spPr>
          <a:xfrm>
            <a:off x="1111660" y="3276600"/>
            <a:ext cx="11430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Explosion 2 18"/>
          <p:cNvSpPr/>
          <p:nvPr/>
        </p:nvSpPr>
        <p:spPr>
          <a:xfrm>
            <a:off x="19050" y="3276600"/>
            <a:ext cx="1143000" cy="381000"/>
          </a:xfrm>
          <a:prstGeom prst="irregularSeal2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4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331" y="5486400"/>
            <a:ext cx="1884219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Take it a little further…with </a:t>
            </a:r>
            <a:r>
              <a:rPr lang="en-GB" dirty="0" smtClean="0"/>
              <a:t>rhythms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Use the rhythm patterns of each word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en-GB" sz="2800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    straw-berry lace</a:t>
            </a:r>
            <a:r>
              <a:rPr lang="en-GB" dirty="0" smtClean="0">
                <a:solidFill>
                  <a:srgbClr val="FF0000"/>
                </a:solidFill>
              </a:rPr>
              <a:t>	   </a:t>
            </a: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Niagara Solid" panose="04020502070702020202" pitchFamily="82" charset="0"/>
              </a:rPr>
              <a:t>fi-</a:t>
            </a:r>
            <a:r>
              <a:rPr lang="en-GB" sz="2800" dirty="0" err="1" smtClean="0">
                <a:solidFill>
                  <a:schemeClr val="accent6">
                    <a:lumMod val="75000"/>
                  </a:schemeClr>
                </a:solidFill>
                <a:latin typeface="Niagara Solid" panose="04020502070702020202" pitchFamily="82" charset="0"/>
              </a:rPr>
              <a:t>zzy</a:t>
            </a: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Niagara Solid" panose="04020502070702020202" pitchFamily="82" charset="0"/>
              </a:rPr>
              <a:t> co-la bot-</a:t>
            </a:r>
            <a:r>
              <a:rPr lang="en-GB" sz="2800" dirty="0" err="1" smtClean="0">
                <a:solidFill>
                  <a:schemeClr val="accent6">
                    <a:lumMod val="75000"/>
                  </a:schemeClr>
                </a:solidFill>
                <a:latin typeface="Niagara Solid" panose="04020502070702020202" pitchFamily="82" charset="0"/>
              </a:rPr>
              <a:t>tle</a:t>
            </a:r>
            <a:r>
              <a:rPr lang="en-GB" sz="2800" dirty="0">
                <a:solidFill>
                  <a:schemeClr val="accent6">
                    <a:lumMod val="75000"/>
                  </a:schemeClr>
                </a:solidFill>
                <a:latin typeface="Niagara Solid" panose="04020502070702020202" pitchFamily="82" charset="0"/>
              </a:rPr>
              <a:t> </a:t>
            </a:r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  <a:latin typeface="Niagara Solid" panose="04020502070702020202" pitchFamily="82" charset="0"/>
              </a:rPr>
              <a:t>            </a:t>
            </a:r>
            <a:r>
              <a:rPr lang="en-GB" sz="2800" dirty="0" smtClean="0">
                <a:solidFill>
                  <a:srgbClr val="FF33CC"/>
                </a:solidFill>
                <a:latin typeface="Snap ITC" panose="04040A07060A02020202" pitchFamily="82" charset="0"/>
              </a:rPr>
              <a:t>marsh ma-</a:t>
            </a:r>
            <a:r>
              <a:rPr lang="en-GB" sz="2800" dirty="0" err="1" smtClean="0">
                <a:solidFill>
                  <a:srgbClr val="FF33CC"/>
                </a:solidFill>
                <a:latin typeface="Snap ITC" panose="04040A07060A02020202" pitchFamily="82" charset="0"/>
              </a:rPr>
              <a:t>llow</a:t>
            </a:r>
            <a:endParaRPr lang="en-GB" sz="2800" dirty="0" smtClean="0">
              <a:solidFill>
                <a:srgbClr val="FF33CC"/>
              </a:solidFill>
              <a:latin typeface="Snap ITC" panose="04040A07060A02020202" pitchFamily="82" charset="0"/>
            </a:endParaRPr>
          </a:p>
          <a:p>
            <a:r>
              <a:rPr lang="en-GB" dirty="0" smtClean="0"/>
              <a:t>See if you can notate the patterns using a grid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Explore </a:t>
            </a:r>
            <a:r>
              <a:rPr lang="en-GB" dirty="0"/>
              <a:t>different </a:t>
            </a:r>
            <a:r>
              <a:rPr lang="en-GB" dirty="0" smtClean="0"/>
              <a:t>sequences and patterns by using the word rhythms in different orders  or repeating the rhythms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152537"/>
              </p:ext>
            </p:extLst>
          </p:nvPr>
        </p:nvGraphicFramePr>
        <p:xfrm>
          <a:off x="1371600" y="266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ber-ry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910883"/>
              </p:ext>
            </p:extLst>
          </p:nvPr>
        </p:nvGraphicFramePr>
        <p:xfrm>
          <a:off x="1371600" y="35814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fiz-zy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co-la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bot-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tle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810958"/>
              </p:ext>
            </p:extLst>
          </p:nvPr>
        </p:nvGraphicFramePr>
        <p:xfrm>
          <a:off x="1371600" y="44196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  </a:t>
                      </a:r>
                      <a:r>
                        <a:rPr lang="en-GB" baseline="0" dirty="0" smtClean="0"/>
                        <a:t> a   r   s  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mal-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low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X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2286000" y="4953000"/>
            <a:ext cx="1219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24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932</Words>
  <Application>Microsoft Office PowerPoint</Application>
  <PresentationFormat>On-screen Show (4:3)</PresentationFormat>
  <Paragraphs>253</Paragraphs>
  <Slides>14</Slides>
  <Notes>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Keep Calm and  Make Music</vt:lpstr>
      <vt:lpstr>Getting Creative with a Song</vt:lpstr>
      <vt:lpstr>Pizza Hut duration &amp; texture</vt:lpstr>
      <vt:lpstr>Make it your own…</vt:lpstr>
      <vt:lpstr>Take it a little further…with sounds</vt:lpstr>
      <vt:lpstr>Dinosaur music</vt:lpstr>
      <vt:lpstr>You could print this page (slide 8) and cut out the symbols and rearrange in a new sequence to perform  (see the next slide for some ideas if you are stuck)</vt:lpstr>
      <vt:lpstr>Dinosaur Music</vt:lpstr>
      <vt:lpstr>Take it a little further…with rhythms</vt:lpstr>
      <vt:lpstr>Try this sweetie rhythm pattern – give yourself a steady beat count of 4 beats before you start to say / chant the words in grid 1 line by line and then clap or play the same rhythm pattern following the X notation in grid 2 </vt:lpstr>
      <vt:lpstr>Here is a blank grid for you to print out and fill in - look back at slide 10 to check how to write each sweetie in the grid – use the words or try using Xs (clue you need one X for each syllable except “marsh” which needs a long line across count 1 and 2)</vt:lpstr>
      <vt:lpstr>Take it a little further…with layers</vt:lpstr>
      <vt:lpstr>You could notate it like this…</vt:lpstr>
      <vt:lpstr>Here is a blank grid for you to print out and fill in - look back at slide 13 to check how to write each sweetie in the grid. You could use some different sweets e.g. sher-bet dib dab or rasp-ber-ry bon bon (use an X for each syllable and don’t put more than two Xs in a box)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Hampshire Music Service</dc:creator>
  <cp:lastModifiedBy>HMS</cp:lastModifiedBy>
  <cp:revision>41</cp:revision>
  <dcterms:created xsi:type="dcterms:W3CDTF">2006-08-16T00:00:00Z</dcterms:created>
  <dcterms:modified xsi:type="dcterms:W3CDTF">2020-06-08T10:34:37Z</dcterms:modified>
</cp:coreProperties>
</file>